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61" r:id="rId4"/>
    <p:sldId id="257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66"/>
    <p:restoredTop sz="94694"/>
  </p:normalViewPr>
  <p:slideViewPr>
    <p:cSldViewPr snapToGrid="0" snapToObjects="1">
      <p:cViewPr>
        <p:scale>
          <a:sx n="98" d="100"/>
          <a:sy n="98" d="100"/>
        </p:scale>
        <p:origin x="1976" y="1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85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65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55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43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4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86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32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521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88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408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32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440FF-D211-0F44-B82D-440A268B1D90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109C8-78F1-F24A-943A-79A49565A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824" y="6419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  <a:noFill/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A2DD9A9-BD07-9345-82A6-B6BA9A2374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04716" y="1263404"/>
            <a:ext cx="8239252" cy="3115075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chemeClr val="tx1"/>
                </a:solidFill>
              </a:rPr>
              <a:t>Machine Learning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2BEAE-8E59-E341-AC9F-7694E56F7B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04716" y="4560432"/>
            <a:ext cx="8239253" cy="1228171"/>
          </a:xfrm>
        </p:spPr>
        <p:txBody>
          <a:bodyPr>
            <a:norm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</a:rPr>
              <a:t>Bryan W. </a:t>
            </a:r>
            <a:r>
              <a:rPr lang="en-US" sz="2400" dirty="0" err="1">
                <a:solidFill>
                  <a:schemeClr val="tx1"/>
                </a:solidFill>
              </a:rPr>
              <a:t>Nonni</a:t>
            </a:r>
            <a:r>
              <a:rPr lang="en-US" sz="2400" dirty="0">
                <a:solidFill>
                  <a:schemeClr val="tx1"/>
                </a:solidFill>
              </a:rPr>
              <a:t> &amp; Frankie Sanchez</a:t>
            </a:r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A4CD35EF-7348-4E64-8700-827E64EA4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35823" y="3320139"/>
            <a:ext cx="300774" cy="25928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280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3061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3D296CC-CA82-4C71-A176-6A9FECDB8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075000"/>
          </a:xfrm>
          <a:custGeom>
            <a:avLst/>
            <a:gdLst>
              <a:gd name="connsiteX0" fmla="*/ 0 w 12192000"/>
              <a:gd name="connsiteY0" fmla="*/ 0 h 2075000"/>
              <a:gd name="connsiteX1" fmla="*/ 12192000 w 12192000"/>
              <a:gd name="connsiteY1" fmla="*/ 0 h 2075000"/>
              <a:gd name="connsiteX2" fmla="*/ 12192000 w 12192000"/>
              <a:gd name="connsiteY2" fmla="*/ 558112 h 2075000"/>
              <a:gd name="connsiteX3" fmla="*/ 12192000 w 12192000"/>
              <a:gd name="connsiteY3" fmla="*/ 750237 h 2075000"/>
              <a:gd name="connsiteX4" fmla="*/ 12192000 w 12192000"/>
              <a:gd name="connsiteY4" fmla="*/ 1726055 h 2075000"/>
              <a:gd name="connsiteX5" fmla="*/ 12113803 w 12192000"/>
              <a:gd name="connsiteY5" fmla="*/ 1734338 h 2075000"/>
              <a:gd name="connsiteX6" fmla="*/ 6753597 w 12192000"/>
              <a:gd name="connsiteY6" fmla="*/ 2057895 h 2075000"/>
              <a:gd name="connsiteX7" fmla="*/ 400746 w 12192000"/>
              <a:gd name="connsiteY7" fmla="*/ 1886552 h 2075000"/>
              <a:gd name="connsiteX8" fmla="*/ 0 w 12192000"/>
              <a:gd name="connsiteY8" fmla="*/ 1849576 h 2075000"/>
              <a:gd name="connsiteX9" fmla="*/ 0 w 12192000"/>
              <a:gd name="connsiteY9" fmla="*/ 750237 h 2075000"/>
              <a:gd name="connsiteX10" fmla="*/ 0 w 12192000"/>
              <a:gd name="connsiteY10" fmla="*/ 558112 h 20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2075000">
                <a:moveTo>
                  <a:pt x="0" y="0"/>
                </a:moveTo>
                <a:lnTo>
                  <a:pt x="12192000" y="0"/>
                </a:lnTo>
                <a:lnTo>
                  <a:pt x="12192000" y="558112"/>
                </a:lnTo>
                <a:lnTo>
                  <a:pt x="12192000" y="750237"/>
                </a:lnTo>
                <a:lnTo>
                  <a:pt x="12192000" y="1726055"/>
                </a:lnTo>
                <a:lnTo>
                  <a:pt x="12113803" y="1734338"/>
                </a:lnTo>
                <a:cubicBezTo>
                  <a:pt x="10139508" y="1932287"/>
                  <a:pt x="8237152" y="2025290"/>
                  <a:pt x="6753597" y="2057895"/>
                </a:cubicBezTo>
                <a:cubicBezTo>
                  <a:pt x="4940362" y="2097744"/>
                  <a:pt x="2657278" y="2078414"/>
                  <a:pt x="400746" y="1886552"/>
                </a:cubicBezTo>
                <a:lnTo>
                  <a:pt x="0" y="1849576"/>
                </a:lnTo>
                <a:lnTo>
                  <a:pt x="0" y="750237"/>
                </a:lnTo>
                <a:lnTo>
                  <a:pt x="0" y="558112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2290B-11E4-DA42-996A-D150A5C13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762608"/>
            <a:ext cx="10481519" cy="1003932"/>
          </a:xfrm>
        </p:spPr>
        <p:txBody>
          <a:bodyPr anchor="ctr">
            <a:norm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</a:rPr>
              <a:t>Multi-Class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02209-EEC1-2D44-B02E-E68DDB6BD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721" y="2168577"/>
            <a:ext cx="8227269" cy="445707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Process:</a:t>
            </a:r>
          </a:p>
          <a:p>
            <a:pPr lvl="1"/>
            <a:r>
              <a:rPr lang="en-US" sz="1800" dirty="0"/>
              <a:t>Clean/Preprocess Data Sets</a:t>
            </a:r>
          </a:p>
          <a:p>
            <a:pPr lvl="1"/>
            <a:r>
              <a:rPr lang="en-US" sz="1800" dirty="0"/>
              <a:t>Used KNN to </a:t>
            </a:r>
            <a:r>
              <a:rPr lang="en-US" sz="1800" dirty="0" err="1"/>
              <a:t>imputate</a:t>
            </a:r>
            <a:r>
              <a:rPr lang="en-US" sz="1800" dirty="0"/>
              <a:t> missing/bad data</a:t>
            </a:r>
          </a:p>
          <a:p>
            <a:pPr lvl="2"/>
            <a:r>
              <a:rPr lang="en-US" sz="1600" dirty="0"/>
              <a:t>Turned bad data into </a:t>
            </a:r>
            <a:r>
              <a:rPr lang="en-US" sz="1600" dirty="0" err="1"/>
              <a:t>NaN</a:t>
            </a:r>
            <a:r>
              <a:rPr lang="en-US" sz="1600" dirty="0"/>
              <a:t> values, then used fast KNN</a:t>
            </a:r>
          </a:p>
          <a:p>
            <a:pPr lvl="1"/>
            <a:r>
              <a:rPr lang="en-US" sz="1800" dirty="0"/>
              <a:t>Performed PCA for dimensionality reduction</a:t>
            </a:r>
          </a:p>
          <a:p>
            <a:pPr lvl="2"/>
            <a:r>
              <a:rPr lang="en-US" sz="1600" dirty="0"/>
              <a:t>E.g. Took training and testing set 1 from 3312 features to 20 most significant features</a:t>
            </a:r>
          </a:p>
          <a:p>
            <a:pPr lvl="2"/>
            <a:r>
              <a:rPr lang="en-US" sz="1600" dirty="0"/>
              <a:t>Removed columns that didn’t match both sets (down to 15 features)</a:t>
            </a:r>
          </a:p>
          <a:p>
            <a:pPr lvl="2"/>
            <a:r>
              <a:rPr lang="en-US" sz="1600" dirty="0"/>
              <a:t>Future:  Test for new components c:  20 &gt;= c &gt;= 70, and retrain models for best c values</a:t>
            </a:r>
          </a:p>
          <a:p>
            <a:pPr lvl="2"/>
            <a:r>
              <a:rPr lang="en-US" sz="1600" dirty="0"/>
              <a:t>Goal:  Reduce features to only most impactful on Y</a:t>
            </a:r>
          </a:p>
          <a:p>
            <a:pPr lvl="1"/>
            <a:r>
              <a:rPr lang="en-US" sz="1800" dirty="0"/>
              <a:t>Performed KNN (e.g. k = 5 for dataset 1) to predict missing class values</a:t>
            </a:r>
          </a:p>
          <a:p>
            <a:pPr lvl="1"/>
            <a:r>
              <a:rPr lang="en-US" sz="1800" dirty="0"/>
              <a:t>Trained multiple models using cleaned </a:t>
            </a:r>
            <a:r>
              <a:rPr lang="en-US" sz="1800" dirty="0" err="1"/>
              <a:t>x_train</a:t>
            </a:r>
            <a:r>
              <a:rPr lang="en-US" sz="1800" dirty="0"/>
              <a:t> and </a:t>
            </a:r>
            <a:r>
              <a:rPr lang="en-US" sz="1800" dirty="0" err="1"/>
              <a:t>x_test</a:t>
            </a:r>
            <a:endParaRPr lang="en-US" sz="1800" dirty="0"/>
          </a:p>
          <a:p>
            <a:pPr lvl="2"/>
            <a:r>
              <a:rPr lang="en-US" sz="1600" dirty="0"/>
              <a:t>SVM, KNN, Random Forest, Logistic Regression, etc.</a:t>
            </a:r>
          </a:p>
          <a:p>
            <a:pPr lvl="1"/>
            <a:endParaRPr lang="en-US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4AA5D2-7DBD-4A49-8D70-BE724A969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7217" y="3734869"/>
            <a:ext cx="2909398" cy="8221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B938F3-71ED-460C-AC33-468152C64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4651" y="2358765"/>
            <a:ext cx="2909398" cy="11895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1F0E9C-72F9-4DCE-B7B0-F08744CE5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7216" y="4761291"/>
            <a:ext cx="2896185" cy="195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28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3061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3D296CC-CA82-4C71-A176-6A9FECDB8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075000"/>
          </a:xfrm>
          <a:custGeom>
            <a:avLst/>
            <a:gdLst>
              <a:gd name="connsiteX0" fmla="*/ 0 w 12192000"/>
              <a:gd name="connsiteY0" fmla="*/ 0 h 2075000"/>
              <a:gd name="connsiteX1" fmla="*/ 12192000 w 12192000"/>
              <a:gd name="connsiteY1" fmla="*/ 0 h 2075000"/>
              <a:gd name="connsiteX2" fmla="*/ 12192000 w 12192000"/>
              <a:gd name="connsiteY2" fmla="*/ 558112 h 2075000"/>
              <a:gd name="connsiteX3" fmla="*/ 12192000 w 12192000"/>
              <a:gd name="connsiteY3" fmla="*/ 750237 h 2075000"/>
              <a:gd name="connsiteX4" fmla="*/ 12192000 w 12192000"/>
              <a:gd name="connsiteY4" fmla="*/ 1726055 h 2075000"/>
              <a:gd name="connsiteX5" fmla="*/ 12113803 w 12192000"/>
              <a:gd name="connsiteY5" fmla="*/ 1734338 h 2075000"/>
              <a:gd name="connsiteX6" fmla="*/ 6753597 w 12192000"/>
              <a:gd name="connsiteY6" fmla="*/ 2057895 h 2075000"/>
              <a:gd name="connsiteX7" fmla="*/ 400746 w 12192000"/>
              <a:gd name="connsiteY7" fmla="*/ 1886552 h 2075000"/>
              <a:gd name="connsiteX8" fmla="*/ 0 w 12192000"/>
              <a:gd name="connsiteY8" fmla="*/ 1849576 h 2075000"/>
              <a:gd name="connsiteX9" fmla="*/ 0 w 12192000"/>
              <a:gd name="connsiteY9" fmla="*/ 750237 h 2075000"/>
              <a:gd name="connsiteX10" fmla="*/ 0 w 12192000"/>
              <a:gd name="connsiteY10" fmla="*/ 558112 h 20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2075000">
                <a:moveTo>
                  <a:pt x="0" y="0"/>
                </a:moveTo>
                <a:lnTo>
                  <a:pt x="12192000" y="0"/>
                </a:lnTo>
                <a:lnTo>
                  <a:pt x="12192000" y="558112"/>
                </a:lnTo>
                <a:lnTo>
                  <a:pt x="12192000" y="750237"/>
                </a:lnTo>
                <a:lnTo>
                  <a:pt x="12192000" y="1726055"/>
                </a:lnTo>
                <a:lnTo>
                  <a:pt x="12113803" y="1734338"/>
                </a:lnTo>
                <a:cubicBezTo>
                  <a:pt x="10139508" y="1932287"/>
                  <a:pt x="8237152" y="2025290"/>
                  <a:pt x="6753597" y="2057895"/>
                </a:cubicBezTo>
                <a:cubicBezTo>
                  <a:pt x="4940362" y="2097744"/>
                  <a:pt x="2657278" y="2078414"/>
                  <a:pt x="400746" y="1886552"/>
                </a:cubicBezTo>
                <a:lnTo>
                  <a:pt x="0" y="1849576"/>
                </a:lnTo>
                <a:lnTo>
                  <a:pt x="0" y="750237"/>
                </a:lnTo>
                <a:lnTo>
                  <a:pt x="0" y="558112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2290B-11E4-DA42-996A-D150A5C13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762608"/>
            <a:ext cx="10481519" cy="1003932"/>
          </a:xfrm>
        </p:spPr>
        <p:txBody>
          <a:bodyPr anchor="ctr">
            <a:norm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</a:rPr>
              <a:t>Multi-Class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02209-EEC1-2D44-B02E-E68DDB6BDD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376" y="2785636"/>
            <a:ext cx="8227269" cy="3733878"/>
          </a:xfrm>
        </p:spPr>
        <p:txBody>
          <a:bodyPr>
            <a:normAutofit/>
          </a:bodyPr>
          <a:lstStyle/>
          <a:p>
            <a:r>
              <a:rPr lang="en-US" sz="2800" dirty="0"/>
              <a:t>Partial results for data set 1:</a:t>
            </a:r>
          </a:p>
          <a:p>
            <a:pPr lvl="1"/>
            <a:r>
              <a:rPr lang="en-US" sz="2400" dirty="0"/>
              <a:t>Accuracy</a:t>
            </a:r>
          </a:p>
          <a:p>
            <a:pPr lvl="2"/>
            <a:r>
              <a:rPr lang="en-US" sz="2000" dirty="0"/>
              <a:t>Random Forest Classifier = 100%</a:t>
            </a:r>
          </a:p>
          <a:p>
            <a:pPr lvl="2"/>
            <a:r>
              <a:rPr lang="en-US" sz="2000" dirty="0"/>
              <a:t>Logistic Regression = 90.6%</a:t>
            </a:r>
          </a:p>
          <a:p>
            <a:pPr lvl="2"/>
            <a:r>
              <a:rPr lang="en-US" sz="2000" dirty="0"/>
              <a:t>SVM (SVC, kernel = linear) = 88.7%</a:t>
            </a:r>
          </a:p>
          <a:p>
            <a:pPr lvl="2"/>
            <a:r>
              <a:rPr lang="en-US" sz="2000" dirty="0"/>
              <a:t>KNN (k = 5) = 100%</a:t>
            </a:r>
          </a:p>
          <a:p>
            <a:pPr lvl="2"/>
            <a:endParaRPr lang="en-US" sz="20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957D5D-64E1-4FFD-A19E-499CB74D9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133" y="2572562"/>
            <a:ext cx="5156716" cy="356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770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3061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3D296CC-CA82-4C71-A176-6A9FECDB8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075000"/>
          </a:xfrm>
          <a:custGeom>
            <a:avLst/>
            <a:gdLst>
              <a:gd name="connsiteX0" fmla="*/ 0 w 12192000"/>
              <a:gd name="connsiteY0" fmla="*/ 0 h 2075000"/>
              <a:gd name="connsiteX1" fmla="*/ 12192000 w 12192000"/>
              <a:gd name="connsiteY1" fmla="*/ 0 h 2075000"/>
              <a:gd name="connsiteX2" fmla="*/ 12192000 w 12192000"/>
              <a:gd name="connsiteY2" fmla="*/ 558112 h 2075000"/>
              <a:gd name="connsiteX3" fmla="*/ 12192000 w 12192000"/>
              <a:gd name="connsiteY3" fmla="*/ 750237 h 2075000"/>
              <a:gd name="connsiteX4" fmla="*/ 12192000 w 12192000"/>
              <a:gd name="connsiteY4" fmla="*/ 1726055 h 2075000"/>
              <a:gd name="connsiteX5" fmla="*/ 12113803 w 12192000"/>
              <a:gd name="connsiteY5" fmla="*/ 1734338 h 2075000"/>
              <a:gd name="connsiteX6" fmla="*/ 6753597 w 12192000"/>
              <a:gd name="connsiteY6" fmla="*/ 2057895 h 2075000"/>
              <a:gd name="connsiteX7" fmla="*/ 400746 w 12192000"/>
              <a:gd name="connsiteY7" fmla="*/ 1886552 h 2075000"/>
              <a:gd name="connsiteX8" fmla="*/ 0 w 12192000"/>
              <a:gd name="connsiteY8" fmla="*/ 1849576 h 2075000"/>
              <a:gd name="connsiteX9" fmla="*/ 0 w 12192000"/>
              <a:gd name="connsiteY9" fmla="*/ 750237 h 2075000"/>
              <a:gd name="connsiteX10" fmla="*/ 0 w 12192000"/>
              <a:gd name="connsiteY10" fmla="*/ 558112 h 20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2075000">
                <a:moveTo>
                  <a:pt x="0" y="0"/>
                </a:moveTo>
                <a:lnTo>
                  <a:pt x="12192000" y="0"/>
                </a:lnTo>
                <a:lnTo>
                  <a:pt x="12192000" y="558112"/>
                </a:lnTo>
                <a:lnTo>
                  <a:pt x="12192000" y="750237"/>
                </a:lnTo>
                <a:lnTo>
                  <a:pt x="12192000" y="1726055"/>
                </a:lnTo>
                <a:lnTo>
                  <a:pt x="12113803" y="1734338"/>
                </a:lnTo>
                <a:cubicBezTo>
                  <a:pt x="10139508" y="1932287"/>
                  <a:pt x="8237152" y="2025290"/>
                  <a:pt x="6753597" y="2057895"/>
                </a:cubicBezTo>
                <a:cubicBezTo>
                  <a:pt x="4940362" y="2097744"/>
                  <a:pt x="2657278" y="2078414"/>
                  <a:pt x="400746" y="1886552"/>
                </a:cubicBezTo>
                <a:lnTo>
                  <a:pt x="0" y="1849576"/>
                </a:lnTo>
                <a:lnTo>
                  <a:pt x="0" y="750237"/>
                </a:lnTo>
                <a:lnTo>
                  <a:pt x="0" y="558112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2290B-11E4-DA42-996A-D150A5C13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762608"/>
            <a:ext cx="10481519" cy="1003932"/>
          </a:xfrm>
        </p:spPr>
        <p:txBody>
          <a:bodyPr anchor="ctr">
            <a:norm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</a:rPr>
              <a:t>Missing Value Estimation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166B430D-1680-5149-AC1B-C4FC6A43871C}"/>
              </a:ext>
            </a:extLst>
          </p:cNvPr>
          <p:cNvSpPr txBox="1">
            <a:spLocks/>
          </p:cNvSpPr>
          <p:nvPr/>
        </p:nvSpPr>
        <p:spPr>
          <a:xfrm>
            <a:off x="359363" y="2432952"/>
            <a:ext cx="6103875" cy="4136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Process:</a:t>
            </a:r>
          </a:p>
          <a:p>
            <a:pPr lvl="1"/>
            <a:r>
              <a:rPr lang="en-US" dirty="0"/>
              <a:t>Isolate a single missing value (i.e. 1.0000000000000001e+99)</a:t>
            </a:r>
          </a:p>
          <a:p>
            <a:pPr lvl="1"/>
            <a:r>
              <a:rPr lang="en-US" sz="1800" dirty="0"/>
              <a:t>Use this to find all missing values in datasets 1, 2 &amp; 3</a:t>
            </a:r>
          </a:p>
          <a:p>
            <a:pPr lvl="1"/>
            <a:r>
              <a:rPr lang="en-US" sz="1800" dirty="0"/>
              <a:t>Replace with </a:t>
            </a:r>
            <a:r>
              <a:rPr lang="en-US" sz="1800" dirty="0" err="1"/>
              <a:t>NaN</a:t>
            </a:r>
            <a:r>
              <a:rPr lang="en-US" sz="1800" dirty="0"/>
              <a:t> using Pandas .replace() method</a:t>
            </a:r>
          </a:p>
          <a:p>
            <a:pPr lvl="1"/>
            <a:r>
              <a:rPr lang="en-US" sz="1800" dirty="0"/>
              <a:t>Use </a:t>
            </a:r>
            <a:r>
              <a:rPr lang="en-US" sz="1800" dirty="0" err="1"/>
              <a:t>fast_knn</a:t>
            </a:r>
            <a:r>
              <a:rPr lang="en-US" sz="1800" dirty="0"/>
              <a:t> to fill </a:t>
            </a:r>
            <a:r>
              <a:rPr lang="en-US" sz="1800" dirty="0" err="1"/>
              <a:t>NaN</a:t>
            </a:r>
            <a:r>
              <a:rPr lang="en-US" sz="1800" dirty="0"/>
              <a:t> values and cast to </a:t>
            </a:r>
            <a:r>
              <a:rPr lang="en-US" sz="1800" dirty="0" err="1"/>
              <a:t>DataFrame</a:t>
            </a: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3B8F32-2855-8A4D-BB40-31493C3B0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4968" y="4117851"/>
            <a:ext cx="4616321" cy="24515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916BB4-1EB7-D543-9770-CA2C60107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968" y="2432952"/>
            <a:ext cx="4616321" cy="150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523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824" y="6419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  <a:noFill/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</p:grp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A4CD35EF-7348-4E64-8700-827E64EA4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35823" y="3320139"/>
            <a:ext cx="300774" cy="25928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4743B87-230E-F048-B429-2169716294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41205" y="3198558"/>
            <a:ext cx="6815392" cy="2026585"/>
          </a:xfrm>
        </p:spPr>
        <p:txBody>
          <a:bodyPr>
            <a:normAutofit/>
          </a:bodyPr>
          <a:lstStyle/>
          <a:p>
            <a:r>
              <a:rPr lang="en-US" sz="2400" dirty="0"/>
              <a:t>Still working through questions 3 and 4! Coming Soon!</a:t>
            </a:r>
          </a:p>
          <a:p>
            <a:endParaRPr lang="en-US" sz="2400" dirty="0"/>
          </a:p>
          <a:p>
            <a:r>
              <a:rPr lang="en-US" sz="2400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625347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256</Words>
  <Application>Microsoft Macintosh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 Light</vt:lpstr>
      <vt:lpstr>Rockwell</vt:lpstr>
      <vt:lpstr>Wingdings</vt:lpstr>
      <vt:lpstr>Atlas</vt:lpstr>
      <vt:lpstr>Machine Learning Project</vt:lpstr>
      <vt:lpstr>Multi-Class Classification</vt:lpstr>
      <vt:lpstr>Multi-Class Classification</vt:lpstr>
      <vt:lpstr>Missing Value Estimation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Project</dc:title>
  <dc:creator>Bryan Nonni</dc:creator>
  <cp:lastModifiedBy>Bryan Nonni</cp:lastModifiedBy>
  <cp:revision>16</cp:revision>
  <dcterms:created xsi:type="dcterms:W3CDTF">2019-12-03T07:07:19Z</dcterms:created>
  <dcterms:modified xsi:type="dcterms:W3CDTF">2019-12-03T20:02:36Z</dcterms:modified>
</cp:coreProperties>
</file>